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C0A"/>
    <a:srgbClr val="D26F2C"/>
    <a:srgbClr val="181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05E8D-054A-7C27-CB50-AE31122D6938}" v="63" dt="2022-01-26T14:11:46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7C7B9-D173-4883-B975-B9795A86347D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A1BC6-6F61-46CF-9D69-243C0C5A4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942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12" name="Nadpis 11">
            <a:extLst>
              <a:ext uri="{FF2B5EF4-FFF2-40B4-BE49-F238E27FC236}">
                <a16:creationId xmlns:a16="http://schemas.microsoft.com/office/drawing/2014/main" id="{9452BF12-5ED2-46A3-A009-247F598AC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datum 12">
            <a:extLst>
              <a:ext uri="{FF2B5EF4-FFF2-40B4-BE49-F238E27FC236}">
                <a16:creationId xmlns:a16="http://schemas.microsoft.com/office/drawing/2014/main" id="{C27FCB77-8CB4-42A6-8542-3E0505262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5AEA-14D5-40FA-A004-19AF8B934826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14" name="Zástupný symbol pro zápatí 13">
            <a:extLst>
              <a:ext uri="{FF2B5EF4-FFF2-40B4-BE49-F238E27FC236}">
                <a16:creationId xmlns:a16="http://schemas.microsoft.com/office/drawing/2014/main" id="{ED99146B-2BEB-4458-9B2C-43609476F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739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5AEA-14D5-40FA-A004-19AF8B934826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E5E-6731-4ACE-8B29-4A954F7DC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59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5AEA-14D5-40FA-A004-19AF8B934826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E5E-6731-4ACE-8B29-4A954F7DC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85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5AEA-14D5-40FA-A004-19AF8B934826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E5E-6731-4ACE-8B29-4A954F7DCB3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4" descr="C:\Users\Myška\Desktop\LOGO.jpg">
            <a:extLst>
              <a:ext uri="{FF2B5EF4-FFF2-40B4-BE49-F238E27FC236}">
                <a16:creationId xmlns:a16="http://schemas.microsoft.com/office/drawing/2014/main" id="{743B5856-AC3E-440F-BA17-0A3FE8CACC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308725"/>
            <a:ext cx="2374185" cy="391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Myška\Desktop\LOGO.jpg">
            <a:extLst>
              <a:ext uri="{FF2B5EF4-FFF2-40B4-BE49-F238E27FC236}">
                <a16:creationId xmlns:a16="http://schemas.microsoft.com/office/drawing/2014/main" id="{BD395B6A-E2AC-4432-AAF4-122A2D52D9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332010"/>
            <a:ext cx="2267153" cy="374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08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5AEA-14D5-40FA-A004-19AF8B934826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E5E-6731-4ACE-8B29-4A954F7DCB3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4" descr="C:\Users\Myška\Desktop\LOGO.jpg">
            <a:extLst>
              <a:ext uri="{FF2B5EF4-FFF2-40B4-BE49-F238E27FC236}">
                <a16:creationId xmlns:a16="http://schemas.microsoft.com/office/drawing/2014/main" id="{B718459E-965C-40CA-B7DD-93997F3D98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332010"/>
            <a:ext cx="2267153" cy="374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308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5AEA-14D5-40FA-A004-19AF8B934826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E5E-6731-4ACE-8B29-4A954F7DCB39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Picture 4" descr="C:\Users\Myška\Desktop\LOGO.jpg">
            <a:extLst>
              <a:ext uri="{FF2B5EF4-FFF2-40B4-BE49-F238E27FC236}">
                <a16:creationId xmlns:a16="http://schemas.microsoft.com/office/drawing/2014/main" id="{27BDD213-6E5C-43D0-87C5-D4FB3D7BD8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384140"/>
            <a:ext cx="1922105" cy="31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:\Users\Myška\Desktop\LOGO.jpg">
            <a:extLst>
              <a:ext uri="{FF2B5EF4-FFF2-40B4-BE49-F238E27FC236}">
                <a16:creationId xmlns:a16="http://schemas.microsoft.com/office/drawing/2014/main" id="{B6B12386-0487-484A-8B88-7FFBF13B1A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332010"/>
            <a:ext cx="2267153" cy="374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63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5AEA-14D5-40FA-A004-19AF8B934826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E5E-6731-4ACE-8B29-4A954F7DC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62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5AEA-14D5-40FA-A004-19AF8B934826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E5E-6731-4ACE-8B29-4A954F7DC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2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5AEA-14D5-40FA-A004-19AF8B934826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E5E-6731-4ACE-8B29-4A954F7DC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97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5AEA-14D5-40FA-A004-19AF8B934826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E5E-6731-4ACE-8B29-4A954F7DC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65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5AEA-14D5-40FA-A004-19AF8B934826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65E5E-6731-4ACE-8B29-4A954F7DCB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18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65AEA-14D5-40FA-A004-19AF8B934826}" type="datetimeFigureOut">
              <a:rPr lang="cs-CZ" smtClean="0"/>
              <a:t>26.01.2022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65E5E-6731-4ACE-8B29-4A954F7DCB3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4" descr="C:\Users\Myška\Desktop\LOGO.jpg">
            <a:extLst>
              <a:ext uri="{FF2B5EF4-FFF2-40B4-BE49-F238E27FC236}">
                <a16:creationId xmlns:a16="http://schemas.microsoft.com/office/drawing/2014/main" id="{F76941C3-C623-42B2-A2BF-2BB120A974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423" y="6333428"/>
            <a:ext cx="2267153" cy="374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11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E5033E-6970-4FBE-B28B-5F5AE8ACB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496" y="718953"/>
            <a:ext cx="9001000" cy="1224136"/>
          </a:xfrm>
        </p:spPr>
        <p:txBody>
          <a:bodyPr>
            <a:noAutofit/>
          </a:bodyPr>
          <a:lstStyle/>
          <a:p>
            <a:r>
              <a:rPr lang="cs-CZ" sz="2800" b="1">
                <a:solidFill>
                  <a:schemeClr val="accent6">
                    <a:lumMod val="75000"/>
                  </a:schemeClr>
                </a:solidFill>
                <a:latin typeface="+mn-lt"/>
              </a:rPr>
              <a:t>Online HR Inspirace </a:t>
            </a:r>
            <a:br>
              <a:rPr lang="cs-CZ" sz="2800" b="1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cs-CZ" sz="2800" b="1">
                <a:solidFill>
                  <a:schemeClr val="accent6">
                    <a:lumMod val="75000"/>
                  </a:schemeClr>
                </a:solidFill>
                <a:latin typeface="+mn-lt"/>
                <a:cs typeface="Calibri"/>
              </a:rPr>
              <a:t>Zaměstnávání cizinců</a:t>
            </a:r>
            <a:br>
              <a:rPr lang="cs-CZ" sz="2800" b="1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cs-CZ" sz="2400" b="1">
                <a:solidFill>
                  <a:schemeClr val="accent6">
                    <a:lumMod val="75000"/>
                  </a:schemeClr>
                </a:solidFill>
                <a:latin typeface="+mn-lt"/>
              </a:rPr>
              <a:t>27.1.2022</a:t>
            </a:r>
            <a:br>
              <a:rPr lang="cs-CZ" sz="2400" b="1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endParaRPr lang="cs-CZ" sz="2400" b="1">
              <a:solidFill>
                <a:schemeClr val="accent6">
                  <a:lumMod val="75000"/>
                </a:schemeClr>
              </a:solidFill>
              <a:latin typeface="+mn-lt"/>
              <a:cs typeface="Calibri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1500" y="4357462"/>
            <a:ext cx="8928992" cy="206210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cs-CZ" sz="2000" b="1">
                <a:solidFill>
                  <a:schemeClr val="tx2">
                    <a:lumMod val="75000"/>
                  </a:schemeClr>
                </a:solidFill>
              </a:rPr>
              <a:t> O své zkušenosti se s vámi podělí:</a:t>
            </a:r>
          </a:p>
          <a:p>
            <a:endParaRPr lang="cs-CZ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>
                <a:ea typeface="+mn-lt"/>
                <a:cs typeface="+mn-lt"/>
              </a:rPr>
              <a:t>Mgr. Lenka </a:t>
            </a:r>
            <a:r>
              <a:rPr lang="cs-CZ" b="1" err="1">
                <a:ea typeface="+mn-lt"/>
                <a:cs typeface="+mn-lt"/>
              </a:rPr>
              <a:t>Gomez</a:t>
            </a:r>
            <a:r>
              <a:rPr lang="cs-CZ" b="1">
                <a:ea typeface="+mn-lt"/>
                <a:cs typeface="+mn-lt"/>
              </a:rPr>
              <a:t> </a:t>
            </a:r>
            <a:r>
              <a:rPr lang="cs-CZ" b="1" err="1">
                <a:ea typeface="+mn-lt"/>
                <a:cs typeface="+mn-lt"/>
              </a:rPr>
              <a:t>Tomčalová</a:t>
            </a:r>
            <a:r>
              <a:rPr lang="cs-CZ">
                <a:ea typeface="+mn-lt"/>
                <a:cs typeface="+mn-lt"/>
              </a:rPr>
              <a:t> z advokátní kanceláře Z/C/H </a:t>
            </a:r>
            <a:r>
              <a:rPr lang="cs-CZ" err="1">
                <a:ea typeface="+mn-lt"/>
                <a:cs typeface="+mn-lt"/>
              </a:rPr>
              <a:t>Legal</a:t>
            </a:r>
            <a:endParaRPr lang="cs-CZ" err="1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I</a:t>
            </a:r>
            <a:r>
              <a:rPr lang="en-US" b="1">
                <a:ea typeface="+mn-lt"/>
                <a:cs typeface="+mn-lt"/>
              </a:rPr>
              <a:t>ng. Monika </a:t>
            </a:r>
            <a:r>
              <a:rPr lang="en-US" b="1" err="1">
                <a:ea typeface="+mn-lt"/>
                <a:cs typeface="+mn-lt"/>
              </a:rPr>
              <a:t>Nebeská</a:t>
            </a:r>
            <a:r>
              <a:rPr lang="en-US">
                <a:ea typeface="+mn-lt"/>
                <a:cs typeface="+mn-lt"/>
              </a:rPr>
              <a:t>, </a:t>
            </a:r>
            <a:r>
              <a:rPr lang="en-US" err="1">
                <a:ea typeface="+mn-lt"/>
                <a:cs typeface="+mn-lt"/>
              </a:rPr>
              <a:t>předsedkyně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představenstva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společnosti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Zemědělské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družstvo</a:t>
            </a:r>
            <a:r>
              <a:rPr lang="en-US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Všestary</a:t>
            </a:r>
            <a:r>
              <a:rPr lang="en-US"/>
              <a:t> </a:t>
            </a:r>
            <a:endParaRPr lang="en-US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>
                <a:ea typeface="+mn-lt"/>
                <a:cs typeface="+mn-lt"/>
              </a:rPr>
              <a:t>Šárka Vernerová</a:t>
            </a:r>
            <a:r>
              <a:rPr lang="cs-CZ">
                <a:ea typeface="+mn-lt"/>
                <a:cs typeface="+mn-lt"/>
              </a:rPr>
              <a:t>, senior HR manager, </a:t>
            </a:r>
            <a:r>
              <a:rPr lang="cs-CZ" err="1">
                <a:ea typeface="+mn-lt"/>
                <a:cs typeface="+mn-lt"/>
              </a:rPr>
              <a:t>Red</a:t>
            </a:r>
            <a:r>
              <a:rPr lang="cs-CZ">
                <a:ea typeface="+mn-lt"/>
                <a:cs typeface="+mn-lt"/>
              </a:rPr>
              <a:t> </a:t>
            </a:r>
            <a:r>
              <a:rPr lang="cs-CZ" err="1">
                <a:ea typeface="+mn-lt"/>
                <a:cs typeface="+mn-lt"/>
              </a:rPr>
              <a:t>Hat</a:t>
            </a:r>
            <a:endParaRPr lang="cs-CZ" err="1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>
            <a:off x="2247010" y="2076206"/>
            <a:ext cx="4809616" cy="2029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4">
            <a:extLst>
              <a:ext uri="{FF2B5EF4-FFF2-40B4-BE49-F238E27FC236}">
                <a16:creationId xmlns:a16="http://schemas.microsoft.com/office/drawing/2014/main" id="{73AAD351-13DC-4868-8CA4-2BDFF35B04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9" y="122585"/>
            <a:ext cx="2743200" cy="1369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55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7826C0-DD1E-47D4-945A-B2FFC7B72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/>
            </a:br>
            <a:r>
              <a:rPr lang="cs-CZ"/>
              <a:t>O čem si budeme povídat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9BBDC4-A84C-4BAD-9E77-4C2473B6F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sz="2400" dirty="0">
                <a:ea typeface="+mn-lt"/>
                <a:cs typeface="+mn-lt"/>
              </a:rPr>
              <a:t>Možnosti zaměstnávání cizinců v ČR</a:t>
            </a:r>
          </a:p>
          <a:p>
            <a:pPr marL="0" indent="0">
              <a:buNone/>
            </a:pPr>
            <a:endParaRPr lang="cs-CZ" sz="2400" dirty="0">
              <a:cs typeface="Calibri"/>
            </a:endParaRPr>
          </a:p>
          <a:p>
            <a:r>
              <a:rPr lang="cs-CZ" sz="2400" dirty="0">
                <a:ea typeface="+mn-lt"/>
                <a:cs typeface="+mn-lt"/>
              </a:rPr>
              <a:t>jaké programy ekonomické migrace fungují a jak je lze využít</a:t>
            </a:r>
            <a:endParaRPr lang="cs-CZ" sz="2400" dirty="0">
              <a:cs typeface="Calibri"/>
            </a:endParaRPr>
          </a:p>
          <a:p>
            <a:r>
              <a:rPr lang="cs-CZ" sz="2400" dirty="0">
                <a:ea typeface="+mn-lt"/>
                <a:cs typeface="+mn-lt"/>
              </a:rPr>
              <a:t>jak na nábor cizinců vlastními zdroji</a:t>
            </a:r>
            <a:endParaRPr lang="cs-CZ" sz="2400" dirty="0">
              <a:cs typeface="Calibri"/>
            </a:endParaRPr>
          </a:p>
          <a:p>
            <a:r>
              <a:rPr lang="cs-CZ" sz="2400" dirty="0">
                <a:ea typeface="+mn-lt"/>
                <a:cs typeface="+mn-lt"/>
              </a:rPr>
              <a:t>na co se zaměřují kontroly při zaměstnávání cizinců</a:t>
            </a:r>
            <a:endParaRPr lang="cs-CZ" sz="2400" dirty="0">
              <a:cs typeface="Calibri"/>
            </a:endParaRPr>
          </a:p>
          <a:p>
            <a:r>
              <a:rPr lang="cs-CZ" sz="2400" dirty="0">
                <a:ea typeface="+mn-lt"/>
                <a:cs typeface="+mn-lt"/>
              </a:rPr>
              <a:t>nejvýznamnější legislativní změny a co bychom ještě potřebovali upravit</a:t>
            </a:r>
            <a:endParaRPr lang="cs-CZ" sz="2400" dirty="0">
              <a:cs typeface="Calibri"/>
            </a:endParaRPr>
          </a:p>
          <a:p>
            <a:pPr marL="0" indent="0">
              <a:buNone/>
            </a:pPr>
            <a:endParaRPr lang="cs-CZ" sz="2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2400" dirty="0">
                <a:ea typeface="+mn-lt"/>
                <a:cs typeface="+mn-lt"/>
              </a:rPr>
              <a:t>Co dělat, když se chce cizinec vrátit zpět do vlasti a my jeho práci i nadále potřebujeme</a:t>
            </a:r>
            <a:endParaRPr lang="cs-CZ" sz="2400" dirty="0"/>
          </a:p>
          <a:p>
            <a:pPr marL="0" indent="0">
              <a:buNone/>
            </a:pPr>
            <a:endParaRPr lang="cs-CZ" dirty="0">
              <a:cs typeface="Calibri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1B2ED40D-2341-4E7D-9478-DEE8E5441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1"/>
            <a:ext cx="2100263" cy="91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60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Předvádění na obrazovce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systému Office</vt:lpstr>
      <vt:lpstr>Online HR Inspirace  Zaměstnávání cizinců 27.1.2022 </vt:lpstr>
      <vt:lpstr> O čem si budeme povídat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Inspirace online  Pracovní právo a náhrada škody ve světle COVID-19</dc:title>
  <dc:creator>Myška</dc:creator>
  <cp:lastModifiedBy>Eva  Hejlová</cp:lastModifiedBy>
  <cp:revision>2</cp:revision>
  <cp:lastPrinted>2022-01-26T14:21:07Z</cp:lastPrinted>
  <dcterms:created xsi:type="dcterms:W3CDTF">2020-04-14T10:55:50Z</dcterms:created>
  <dcterms:modified xsi:type="dcterms:W3CDTF">2022-01-26T14:22:28Z</dcterms:modified>
</cp:coreProperties>
</file>